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73" r:id="rId3"/>
    <p:sldId id="259" r:id="rId4"/>
    <p:sldId id="295" r:id="rId5"/>
    <p:sldId id="282" r:id="rId6"/>
    <p:sldId id="260" r:id="rId7"/>
    <p:sldId id="263" r:id="rId8"/>
    <p:sldId id="272" r:id="rId9"/>
    <p:sldId id="264" r:id="rId10"/>
    <p:sldId id="266" r:id="rId11"/>
  </p:sldIdLst>
  <p:sldSz cx="9144000" cy="5143500" type="screen16x9"/>
  <p:notesSz cx="6858000" cy="9144000"/>
  <p:embeddedFontLst>
    <p:embeddedFont>
      <p:font typeface="Chivo Light" panose="020B0604020202020204" charset="0"/>
      <p:regular r:id="rId13"/>
      <p:bold r:id="rId14"/>
      <p:italic r:id="rId15"/>
      <p:boldItalic r:id="rId16"/>
    </p:embeddedFont>
    <p:embeddedFont>
      <p:font typeface="Titillium Web" panose="00000500000000000000" pitchFamily="2" charset="0"/>
      <p:regular r:id="rId17"/>
      <p:bold r:id="rId18"/>
      <p:italic r:id="rId19"/>
      <p:boldItalic r:id="rId20"/>
    </p:embeddedFont>
    <p:embeddedFont>
      <p:font typeface="Titillium Web Light" panose="000004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ED31F-4C28-4180-97D3-87A74C8CC402}">
  <a:tblStyle styleId="{EBDED31F-4C28-4180-97D3-87A74C8CC4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3F4AB4-FE6C-4C75-8DE0-3188A60912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2T12:30:05.75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571 1628,'-1'0,"0"0,0 0,-1 0,1 0,0 0,0 0,0-1,0 1,-1 0,1-1,0 1,0-1,0 1,0-1,0 0,0 1,0-1,0 0,0 0,0 1,1-1,-1 0,0 0,0 0,1 0,-1 0,0-2,0 0,0 0,1 0,-1-1,1 1,-1 0,1 0,0-1,0 1,1 0,0-4,2-9,1 1,1-1,8-16,14-23,2 1,3 2,39-49,-45 64,96-131,8 4,167-162,-242 272,-1-2,65-90,-119 145,0 1,0-1,1 0,-1 1,0-1,1 1,-1-1,1 0,-1 1,1-1,-1 1,1-1,-1 1,1-1,-1 1,1 0,0-1,-1 1,1 0,0-1,0 1,-1 13,-10 25,-1-14,-1 0,-1-1,-1 0,-1-1,-1-1,-20 22,-120 108,145-142,-17 18,-2-2,-1-1,-52 31,74-49,1 0,1 0,-1 1,1 0,0 0,1 0,0 1,0 0,-8 15,7-12,0 0,-1 0,0-1,-1 0,-12 11,-173 151,191-169,0-1,0 1,0-1,0 0,-1 0,1 0,-1 0,1 0,-1-1,0 1,0-1,-5 1,7-2,1 0,-1 0,1 0,-1 0,1 0,-1-1,1 1,0 0,-1-1,1 1,-1-1,1 0,0 1,0-1,-1 0,1 0,0 0,0 0,0 0,0 0,0 0,0 0,0 0,0 0,1-1,-1 1,0 0,1 0,-1-1,1 1,-1-1,1 1,-1-1,1 1,0-3,-3-17,1 0,1 0,2 0,-1 0,2 0,1 0,1 0,0 1,2 0,0-1,1 2,19-36,-12 28,5-11,1 1,32-41,-17 31,-14 16,34-34,-45 53,2 2,-1-1,1 2,26-17,-18 12,-2 0,0-1,-1-2,-1 1,0-2,-1 0,16-26,19-22,-49 65,136-155,-136 155,1 0,-1 0,0 0,0 0,0-1,0 1,0 0,0 0,-1-1,1 1,0 0,-1-1,1 1,-1-1,1 1,-1-1,0 1,1-1,-1 1,0-1,0 1,0-1,-1-2,1 4,0-1,0 1,-1-1,1 1,-1 0,1-1,0 1,-1-1,1 1,-1 0,1-1,-1 1,1 0,-1 0,1-1,-1 1,1 0,-1 0,1 0,-1 0,1 0,-1-1,0 1,-23 6,13-1,2 1,-1 0,1 1,0-1,0 2,-10 9,-47 59,24-26,-17 11,-50 59,80-84,3-4,1 1,-29 52,36-56,-2-1,-35 41,18-25,-161 229,90-120,93-130,-15 31,-5 9,-61 104,71-120,2 2,-19 59,20-50,-32 64,36-82,15-31,0-1,-1 1,0-1,-1 0,0 0,-9 11,14-18,0-1,0 0,0 0,0 0,0 0,0 0,0 0,0 0,0 0,0 0,0 0,0 0,0 1,0-1,-1 0,1 0,0 0,0 0,0 0,0 0,0 0,0 0,0 0,0 0,0 0,0 0,-1 0,1 0,0 0,0 0,0 0,0 0,0 0,0 0,0 0,0 0,0 0,-1 0,1 0,0 0,0 0,0 0,0 0,0 0,0 0,0 0,0 0,0-1,0 1,0 0,-1 0,1 0,0 0,0 0,0 0,0 0,0 0,0 0,0 0,0 0,0-1,0 1,0-10,4-11,3 3,0 0,1 1,0 0,2 1,16-23,66-70,-5 8,-62 69,1 1,2 1,1 1,1 2,1 1,57-36,30-13,111-92,-133 95,207-117,-181 129,-26 14,122-56,-175 75,-36 21,0 1,0 1,0 0,1 0,0 0,11-3,-17 6,23-3,-19 9,-10 10,-1-6,-1 0,0 0,-1-1,0 0,0 0,-1 0,0-1,-16 11,-80 45,83-51,-168 76,132-64,1 2,-100 62,91-42,2 2,2 3,-106 114,74-55,-174 220,181-195,34-52,-22 53,18-31,42-79,2 0,-11 33,-11 24,22-51,10-26,0 0,0 0,-1-1,1 1,-1 0,-1-1,1 0,-1 1,0-1,0-1,-7 8,11-12,0 0,-1 1,1-1,0 0,-1 0,1 1,0-1,-1 0,1 0,0 1,-1-1,1 0,-1 0,1 0,-1 0,1 1,0-1,-1 0,1 0,-1 0,1 0,-1 0,1 0,-1 0,1 0,0 0,-1-1,1 1,-1 0,1 0,-1 0,1 0,-1-1,0-14,11-20,15-9,2 1,50-63,-73 102,8-12,100-121,-93 116,2 2,0 0,0 2,35-21,-25 21,1 2,47-16,-40 17,45-23,52-40,-63 33,151-64,-206 101,181-76,73-37,-173 79,-35 10,82-51,-114 62,0 5,14-6,-44 20,0-1,0 1,-1 0,1 0,0-1,0 1,-1-1,1 1,-1-1,0 0,1 0,-1 1,0-1,0 0,0 0,1-4,-2 6,0-1,0 1,0 0,0 0,0-1,0 1,0 0,0-1,0 1,0 0,0-1,0 1,0 0,0-1,-1 1,1 0,0 0,0-1,0 1,0 0,-1 0,1-1,0 1,0 0,-1 0,1-1,0 1,0 0,-1 0,1 0,0 0,-1 0,1-1,-1 1,-15-1,-14 7,-11 8,1 2,1 1,-66 42,38-21,-171 114,175-109,-60 47,108-76,0 1,0 0,2 1,0 0,-14 24,15-22,0-1,-2 1,0-2,-28 26,-72 48,84-66,1 2,2 1,-38 47,14-15,-50 72,29-33,29-32,36-54,0 0,0 0,-2 0,1-1,-1 0,-19 17,28-28,-1 0,1 1,0-1,-1 1,1-1,0 0,-1 1,1-1,-1 0,1 1,0-1,-1 0,1 0,-1 0,1 1,-1-1,1 0,-1 0,1 0,-1 0,1 0,-1 0,1 0,-1 0,1 0,-1 0,1 0,-1 0,1 0,-1 0,1-1,-1 1,1 0,0 0,-1 0,1-1,-1 0,0 0,0 0,1-1,-1 0,1 1,0-1,0 1,-1-1,1 1,0-1,0 0,1-2,8-44,-2 30,0 1,1 0,19-31,-10 19,0 4,1 0,2 2,0 0,2 1,0 1,45-32,-49 41,1 1,0 1,33-13,-24 11,-8 5,1 0,0 1,34-4,-32 6,-1 0,1-2,24-9,-28 8,1 1,0 1,27-4,-27 6,0-1,0-1,26-10,35-21,-32 13,59-18,-10 12,84-28,-152 45,1-2,-1 0,48-33,-51 31,0 1,0 1,41-14,10-4,-76 31,-1 1,1-1,-1 1,0-1,1 0,-1 1,0-1,1 0,-1 0,0 0,0 0,0 0,0 0,0 0,0 0,0-1,0 1,-1 0,1-1,0 1,-1 0,1-1,-1 1,1-1,-1 1,0-2,0 2,0 1,0-1,0 1,-1-1,1 1,0 0,-1-1,1 1,0-1,-1 1,1 0,0-1,-1 1,1-1,-1 1,1 0,0 0,-1-1,1 1,-1 0,1 0,-1 0,1-1,-1 1,0 0,-25 3,-99 39,38-12,-95 20,23-21,-138 34,244-44,0 2,1 3,2 2,1 2,-61 45,3-7,79-51,0 1,1 1,1 2,0 1,-38 39,45-38,1 1,1 1,1 0,1 1,-18 40,17-30,-34 55,39-71,-2 0,-28 30,34-41,0 0,-1 0,0-1,0 0,0 0,-1-1,0 0,-13 5,-35 14,45-18,-1 0,0-1,0 0,0-1,0 0,-15 1,25-5,1 0,-1 0,0 0,1 0,-1 0,1-1,-1 1,1-1,-1 0,1 0,-1 0,1 0,-1 0,1 0,0 0,0-1,0 0,-4-2,3 0,0 1,0-1,1 0,-1 0,1-1,0 1,0 0,0-1,-2-7,1-4,0 0,1 0,1 0,0 0,2-18,1 10,2-1,0 1,2-1,0 1,2 1,1-1,12-23,94-148,-107 183,3-8,17-36,2-7,-9 27,1 0,34-41,-27 45,1 2,2 1,1 1,1 2,60-35,200-88,-182 96,-68 32,269-140,-285 145,1 0,1 2,0 1,1 1,0 2,1 1,0 1,40-4,257-26,-311 35,1-1,-1-1,1 0,25-12,7-2,-36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2T12:30:06.75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FBB8EFF-16C8-D843-4FAE-43579714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0:notes">
            <a:extLst>
              <a:ext uri="{FF2B5EF4-FFF2-40B4-BE49-F238E27FC236}">
                <a16:creationId xmlns:a16="http://schemas.microsoft.com/office/drawing/2014/main" id="{6B977672-5641-7873-5431-A80ED8E09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0:notes">
            <a:extLst>
              <a:ext uri="{FF2B5EF4-FFF2-40B4-BE49-F238E27FC236}">
                <a16:creationId xmlns:a16="http://schemas.microsoft.com/office/drawing/2014/main" id="{DC8859A6-657B-BFB7-D99E-8FB8C0060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27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61b76370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61b76370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799" y="743849"/>
            <a:ext cx="6257693" cy="36869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ReCreative AI : Dynamic Text Analysis Platform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79F9D-49FB-5357-151F-4D154E65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153" y="1088779"/>
            <a:ext cx="6025500" cy="857400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6DE879-3995-BC76-EE5D-BA88C6734D79}"/>
                  </a:ext>
                </a:extLst>
              </p14:cNvPr>
              <p14:cNvContentPartPr/>
              <p14:nvPr/>
            </p14:nvContentPartPr>
            <p14:xfrm>
              <a:off x="4128345" y="1116340"/>
              <a:ext cx="830880" cy="956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6DE879-3995-BC76-EE5D-BA88C6734D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345" y="1008340"/>
                <a:ext cx="93852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96F283-9F03-0600-88BE-6406BD27557D}"/>
                  </a:ext>
                </a:extLst>
              </p14:cNvPr>
              <p14:cNvContentPartPr/>
              <p14:nvPr/>
            </p14:nvContentPartPr>
            <p14:xfrm>
              <a:off x="5129145" y="20217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96F283-9F03-0600-88BE-6406BD2755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5505" y="19141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1319561" y="436439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1"/>
          </p:nvPr>
        </p:nvSpPr>
        <p:spPr>
          <a:xfrm>
            <a:off x="1319561" y="1609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Objectives</a:t>
            </a:r>
            <a:endParaRPr b="1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2"/>
          </p:nvPr>
        </p:nvSpPr>
        <p:spPr>
          <a:xfrm>
            <a:off x="3406513" y="1609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lang="en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Architecture</a:t>
            </a:r>
            <a:endParaRPr sz="2000" b="1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body" idx="3"/>
          </p:nvPr>
        </p:nvSpPr>
        <p:spPr>
          <a:xfrm>
            <a:off x="5493464" y="1609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r>
              <a:rPr lang="en" sz="1200" b="1" dirty="0"/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Features</a:t>
            </a:r>
            <a:endParaRPr sz="2000" b="1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73149" y="469781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1319561" y="3133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Framework</a:t>
            </a:r>
            <a:endParaRPr b="1"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2"/>
          </p:nvPr>
        </p:nvSpPr>
        <p:spPr>
          <a:xfrm>
            <a:off x="3406513" y="3133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05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Challanges</a:t>
            </a:r>
            <a:endParaRPr b="1"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3"/>
          </p:nvPr>
        </p:nvSpPr>
        <p:spPr>
          <a:xfrm>
            <a:off x="5493464" y="313303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06</a:t>
            </a:r>
            <a:endParaRPr lang="en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Future Scope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529686" y="208038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470213" y="1717497"/>
            <a:ext cx="5484541" cy="26983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goal is to develop a dynamic text analysis platform that can accept various types of text data, extract key themes and topics, and summarize them into actionable insights and recommendations.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ReCreative</a:t>
            </a:r>
            <a:r>
              <a:rPr lang="en-US" sz="1800" dirty="0"/>
              <a:t> AI is designed to efficiently process diverse inputs—whether they’re text, articles, reports, or social media content—by identifying key themes and summarizing the information into concise, easy-to-understand visual outputs. </a:t>
            </a:r>
          </a:p>
        </p:txBody>
      </p:sp>
      <p:sp>
        <p:nvSpPr>
          <p:cNvPr id="2" name="Google Shape;260;p28">
            <a:extLst>
              <a:ext uri="{FF2B5EF4-FFF2-40B4-BE49-F238E27FC236}">
                <a16:creationId xmlns:a16="http://schemas.microsoft.com/office/drawing/2014/main" id="{6FC1E026-FAA8-EB24-CB62-347004E008B3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fld id="{00000000-1234-1234-1234-123412341234}" type="slidenum">
              <a:rPr lang="en" smtClean="0"/>
              <a:pPr algn="r">
                <a:buSzPts val="1100"/>
              </a:pPr>
              <a:t>3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50E8B664-EC72-D162-004D-0B31EF73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>
            <a:extLst>
              <a:ext uri="{FF2B5EF4-FFF2-40B4-BE49-F238E27FC236}">
                <a16:creationId xmlns:a16="http://schemas.microsoft.com/office/drawing/2014/main" id="{0C72DEF2-2192-9867-D65F-A1F8B05CD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2143"/>
            <a:ext cx="6025500" cy="5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197" name="Google Shape;197;p24">
            <a:extLst>
              <a:ext uri="{FF2B5EF4-FFF2-40B4-BE49-F238E27FC236}">
                <a16:creationId xmlns:a16="http://schemas.microsoft.com/office/drawing/2014/main" id="{1B92ABDC-7183-D510-FFC7-32C6690B5E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32EC-C098-69E7-1F88-F27F473F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716" y="816343"/>
            <a:ext cx="8914568" cy="40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2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5</a:t>
            </a:fld>
            <a:endParaRPr sz="1200"/>
          </a:p>
        </p:txBody>
      </p:sp>
      <p:sp>
        <p:nvSpPr>
          <p:cNvPr id="358" name="Google Shape;358;p37"/>
          <p:cNvSpPr/>
          <p:nvPr/>
        </p:nvSpPr>
        <p:spPr>
          <a:xfrm>
            <a:off x="7735207" y="2755950"/>
            <a:ext cx="1034695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Visualisation</a:t>
            </a:r>
            <a:endParaRPr sz="1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Insights</a:t>
            </a:r>
            <a:endParaRPr sz="1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5754956" y="2755950"/>
            <a:ext cx="85528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Summary</a:t>
            </a:r>
          </a:p>
        </p:txBody>
      </p:sp>
      <p:sp>
        <p:nvSpPr>
          <p:cNvPr id="362" name="Google Shape;362;p37"/>
          <p:cNvSpPr/>
          <p:nvPr/>
        </p:nvSpPr>
        <p:spPr>
          <a:xfrm>
            <a:off x="5057701" y="2755950"/>
            <a:ext cx="896205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Sentiment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Analysis</a:t>
            </a:r>
            <a:endParaRPr sz="1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4405051" y="2755950"/>
            <a:ext cx="925945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Topic Modelling</a:t>
            </a:r>
            <a:endParaRPr sz="10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Cleaning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Extract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API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Input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UI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User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dk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1" name="Google Shape;371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Anyone can use this platform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3" name="Google Shape;373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Give any type of Input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5" name="Google Shape;375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Identify the input file type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7" name="Google Shape;377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Classify in different topic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9" name="Google Shape;379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 small summary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1" name="Google Shape;381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Give the output to user 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3" name="Google Shape;383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Interactive, user friendly UI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5" name="Google Shape;385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Smoothly process input to the backend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7" name="Google Shape;387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Preprocess the data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Identify topic wise sentiment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91" name="Google Shape;391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 Insights and recommendations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93" name="Google Shape;393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Visual through UI</a:t>
            </a:r>
            <a:endParaRPr sz="10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93329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324672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User friendly smooth, interactive UI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Auto-optimized topic discovery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Hybrid summarization pipeline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Context aware 3 class sentiment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Topic-sentiment fusion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Strategic insight generation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High-end visual output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57200" y="-204761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Framework</a:t>
            </a:r>
            <a:endParaRPr sz="2800"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13B9A0-3E61-053B-ABD6-77CCDFB7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298"/>
            <a:ext cx="9144000" cy="4556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Challanges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28" name="Google Shape;228;p27"/>
          <p:cNvGrpSpPr/>
          <p:nvPr/>
        </p:nvGrpSpPr>
        <p:grpSpPr>
          <a:xfrm>
            <a:off x="5809425" y="3097010"/>
            <a:ext cx="2926853" cy="1384500"/>
            <a:chOff x="6038025" y="2598925"/>
            <a:chExt cx="2926853" cy="1384500"/>
          </a:xfrm>
        </p:grpSpPr>
        <p:cxnSp>
          <p:nvCxnSpPr>
            <p:cNvPr id="229" name="Google Shape;229;p27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27"/>
            <p:cNvSpPr txBox="1"/>
            <p:nvPr/>
          </p:nvSpPr>
          <p:spPr>
            <a:xfrm>
              <a:off x="6640485" y="2598925"/>
              <a:ext cx="2324393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Lower level</a:t>
              </a:r>
              <a:endParaRPr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Preventing system crashes by robustly handling unexpected errors and malformed file inputs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004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</a:t>
              </a:r>
              <a:endParaRPr sz="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104078" y="2324528"/>
            <a:ext cx="3298372" cy="1384500"/>
            <a:chOff x="332678" y="1844098"/>
            <a:chExt cx="3298372" cy="1384500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332678" y="1844098"/>
              <a:ext cx="2170843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Medium level</a:t>
              </a:r>
              <a:endParaRPr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Optimizing resource-heavy AI models to execute efficiently on limited hardware resources.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cxnSp>
          <p:nvCxnSpPr>
            <p:cNvPr id="235" name="Google Shape;235;p27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27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002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</a:t>
              </a:r>
              <a:endParaRPr sz="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4679500" y="1423345"/>
            <a:ext cx="4056779" cy="1384500"/>
            <a:chOff x="4908100" y="889950"/>
            <a:chExt cx="4056779" cy="1384500"/>
          </a:xfrm>
        </p:grpSpPr>
        <p:cxnSp>
          <p:nvCxnSpPr>
            <p:cNvPr id="239" name="Google Shape;239;p2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0" name="Google Shape;240;p27"/>
            <p:cNvSpPr txBox="1"/>
            <p:nvPr/>
          </p:nvSpPr>
          <p:spPr>
            <a:xfrm>
              <a:off x="6640485" y="889950"/>
              <a:ext cx="2324394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High level</a:t>
              </a:r>
              <a:endParaRPr sz="1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Reducing the long processing latency when analyzing massive datasets to ensure a responsive user experience.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004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Chivo Light"/>
                  <a:ea typeface="Chivo Light"/>
                  <a:cs typeface="Chivo Light"/>
                  <a:sym typeface="Chivo Light"/>
                </a:rPr>
                <a:t>1</a:t>
              </a:r>
              <a:endParaRPr sz="80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</p:grpSp>
      <p:grpSp>
        <p:nvGrpSpPr>
          <p:cNvPr id="243" name="Google Shape;243;p27"/>
          <p:cNvGrpSpPr/>
          <p:nvPr/>
        </p:nvGrpSpPr>
        <p:grpSpPr>
          <a:xfrm>
            <a:off x="2585994" y="1631550"/>
            <a:ext cx="3514811" cy="3252003"/>
            <a:chOff x="2991269" y="1153325"/>
            <a:chExt cx="3514811" cy="3252003"/>
          </a:xfrm>
        </p:grpSpPr>
        <p:sp>
          <p:nvSpPr>
            <p:cNvPr id="244" name="Google Shape;244;p27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5" name="Google Shape;245;p27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6" name="Google Shape;246;p2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47" name="Google Shape;247;p27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8" name="Google Shape;248;p27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9" name="Google Shape;249;p2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50" name="Google Shape;250;p27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51" name="Google Shape;251;p2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Scopes</a:t>
            </a:r>
            <a:endParaRPr dirty="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457199" y="1428750"/>
            <a:ext cx="2086955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Scalable Performance Optimization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Implement distributed computing to drastically speed up analysis for massive files.</a:t>
            </a:r>
            <a:endParaRPr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3570064" y="1428750"/>
            <a:ext cx="2154229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Enhanced Model Accuracy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Fine-tune core models on domain-specific data to maximize precision in sentiment and topic detection.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3"/>
          </p:nvPr>
        </p:nvSpPr>
        <p:spPr>
          <a:xfrm>
            <a:off x="6311222" y="1428750"/>
            <a:ext cx="1829168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/>
              <a:t>Generative Q&amp;A Assistant (RAG)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Add a chatbot that lets users ask questions directly to their documents.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310</Words>
  <Application>Microsoft Office PowerPoint</Application>
  <PresentationFormat>On-screen Show (16:9)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Titillium Web</vt:lpstr>
      <vt:lpstr>Titillium Web Light</vt:lpstr>
      <vt:lpstr>Chivo Light</vt:lpstr>
      <vt:lpstr>Ninacor template</vt:lpstr>
      <vt:lpstr>ReCreative AI : Dynamic Text Analysis Platform</vt:lpstr>
      <vt:lpstr>Contents</vt:lpstr>
      <vt:lpstr> Objectives</vt:lpstr>
      <vt:lpstr>Architecture</vt:lpstr>
      <vt:lpstr>Data Pipeline</vt:lpstr>
      <vt:lpstr>Features</vt:lpstr>
      <vt:lpstr>Framework</vt:lpstr>
      <vt:lpstr>Challanges</vt:lpstr>
      <vt:lpstr>Future Scopes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Debraj Mistry</dc:creator>
  <cp:lastModifiedBy>Debraj Mistry</cp:lastModifiedBy>
  <cp:revision>3</cp:revision>
  <dcterms:modified xsi:type="dcterms:W3CDTF">2026-01-22T12:31:02Z</dcterms:modified>
</cp:coreProperties>
</file>